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91" r:id="rId4"/>
    <p:sldId id="265" r:id="rId5"/>
    <p:sldId id="266" r:id="rId6"/>
    <p:sldId id="270" r:id="rId7"/>
    <p:sldId id="267" r:id="rId8"/>
    <p:sldId id="282" r:id="rId9"/>
    <p:sldId id="285" r:id="rId10"/>
    <p:sldId id="274" r:id="rId11"/>
    <p:sldId id="272" r:id="rId12"/>
    <p:sldId id="271" r:id="rId13"/>
    <p:sldId id="275" r:id="rId14"/>
    <p:sldId id="283" r:id="rId15"/>
    <p:sldId id="284" r:id="rId16"/>
    <p:sldId id="276" r:id="rId17"/>
    <p:sldId id="278" r:id="rId18"/>
    <p:sldId id="280" r:id="rId19"/>
    <p:sldId id="277" r:id="rId20"/>
    <p:sldId id="279" r:id="rId21"/>
    <p:sldId id="286" r:id="rId22"/>
    <p:sldId id="288" r:id="rId23"/>
    <p:sldId id="289" r:id="rId24"/>
    <p:sldId id="290" r:id="rId25"/>
    <p:sldId id="294" r:id="rId26"/>
    <p:sldId id="287" r:id="rId27"/>
    <p:sldId id="292" r:id="rId28"/>
    <p:sldId id="293" r:id="rId29"/>
    <p:sldId id="296" r:id="rId30"/>
    <p:sldId id="297" r:id="rId31"/>
    <p:sldId id="295" r:id="rId32"/>
    <p:sldId id="298" r:id="rId33"/>
    <p:sldId id="312" r:id="rId34"/>
    <p:sldId id="299" r:id="rId35"/>
    <p:sldId id="301" r:id="rId36"/>
    <p:sldId id="302" r:id="rId37"/>
    <p:sldId id="303" r:id="rId38"/>
    <p:sldId id="304" r:id="rId39"/>
    <p:sldId id="305" r:id="rId40"/>
    <p:sldId id="306" r:id="rId41"/>
    <p:sldId id="311" r:id="rId42"/>
    <p:sldId id="308" r:id="rId43"/>
    <p:sldId id="309" r:id="rId44"/>
    <p:sldId id="313" r:id="rId45"/>
    <p:sldId id="310" r:id="rId46"/>
    <p:sldId id="314" r:id="rId47"/>
    <p:sldId id="268" r:id="rId48"/>
    <p:sldId id="26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0083B4"/>
    <a:srgbClr val="00BAFF"/>
    <a:srgbClr val="D58202"/>
    <a:srgbClr val="E8B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9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12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13E4D-CEA9-4BCB-9A25-D07FE566394D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319D-8A5F-4DE6-A2B8-B5C1A133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48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4991F-FB06-4F49-BEB8-F090D1E10269}" type="datetimeFigureOut">
              <a:rPr lang="en-US" smtClean="0"/>
              <a:t>2/25/2012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33663-E747-42E1-A639-6BBECA93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3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33663-E747-42E1-A639-6BBECA93C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972-1573-4495-B5FA-08E25DA988DA}" type="datetime1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05ED-439B-4DC3-AAC4-02DE1614F37C}" type="datetime1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3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2762-797B-4F5F-A9C6-3190EF927A6F}" type="datetime1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7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DA5C-3222-4278-87DB-18BFF5FDB22F}" type="datetime1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724B-8998-491C-833E-2BCA26A01D96}" type="datetime1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082E-B750-4A44-9E5C-043A00E1F416}" type="datetime1">
              <a:rPr lang="en-US" smtClean="0"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B8C-B999-4C78-BAAE-DAACA5BABDFE}" type="datetime1">
              <a:rPr lang="en-US" smtClean="0"/>
              <a:t>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3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6EFB-6639-4C71-8088-F6A67EB938D6}" type="datetime1">
              <a:rPr lang="en-US" smtClean="0"/>
              <a:t>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1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5AC6-67FB-4186-9BDF-711608921996}" type="datetime1">
              <a:rPr lang="en-US" smtClean="0"/>
              <a:t>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080C-378C-4178-8251-F7C41350A8D5}" type="datetime1">
              <a:rPr lang="en-US" smtClean="0"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7994-6894-4DD5-A165-6ABF6C1DCD5F}" type="datetime1">
              <a:rPr lang="en-US" smtClean="0"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4254-7D95-491A-980C-4B531B6C9324}" type="datetime1">
              <a:rPr lang="en-US" smtClean="0"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2B7B-F849-4AB3-9F95-0DADF8D5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03" y="207329"/>
            <a:ext cx="91257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Bodoni MT" pitchFamily="18" charset="0"/>
              </a:rPr>
              <a:t>Android </a:t>
            </a:r>
          </a:p>
          <a:p>
            <a:pPr algn="ctr"/>
            <a:endParaRPr lang="tr-TR" sz="7200" spc="-350" dirty="0" smtClean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Bodoni MT" pitchFamily="18" charset="0"/>
            </a:endParaRPr>
          </a:p>
          <a:p>
            <a:pPr algn="ctr"/>
            <a:endParaRPr lang="tr-TR" sz="7200" spc="-35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Bodoni MT" pitchFamily="18" charset="0"/>
            </a:endParaRPr>
          </a:p>
          <a:p>
            <a:pPr algn="ctr"/>
            <a:r>
              <a:rPr lang="tr-TR" sz="7200" spc="-35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Bodoni MT" pitchFamily="18" charset="0"/>
              </a:rPr>
              <a:t/>
            </a:r>
            <a:br>
              <a:rPr lang="tr-TR" sz="7200" spc="-35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Bodoni MT" pitchFamily="18" charset="0"/>
              </a:rPr>
            </a:br>
            <a:r>
              <a:rPr lang="tr-TR" sz="7200" spc="-35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Bodoni MT" pitchFamily="18" charset="0"/>
              </a:rPr>
              <a:t>Analizi</a:t>
            </a:r>
            <a:endParaRPr lang="en-US" sz="7200" spc="-350" dirty="0" smtClean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54" y="1167412"/>
            <a:ext cx="4907046" cy="363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17" name="Picture 5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299" y="381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İSTATİSTİKİ BİLGİLER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1524000"/>
            <a:ext cx="8828002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İş için kullanılan akıllı telefon ve tablet oranı: 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  <a:sym typeface="Wingdings" pitchFamily="2" charset="2"/>
              </a:rPr>
              <a:t>%76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76200" y="3124200"/>
            <a:ext cx="8828002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Temmuz 2011 – Kasım 2011 zararlı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y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azılım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a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rtış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o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ranı: 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%472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76200" y="2590800"/>
            <a:ext cx="99822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Platforma göre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z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ararlı yazılım: Android(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  <a:sym typeface="Wingdings" pitchFamily="2" charset="2"/>
              </a:rPr>
              <a:t>%43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), IOS(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  <a:sym typeface="Wingdings" pitchFamily="2" charset="2"/>
              </a:rPr>
              <a:t>%28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), RIM (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  <a:sym typeface="Wingdings" pitchFamily="2" charset="2"/>
              </a:rPr>
              <a:t>%18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) </a:t>
            </a:r>
            <a:endParaRPr lang="tr-TR" sz="2400" b="1" dirty="0">
              <a:solidFill>
                <a:schemeClr val="bg1"/>
              </a:solidFill>
              <a:latin typeface="Bodoni MT" pitchFamily="18" charset="0"/>
              <a:sym typeface="Wingdings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6200" y="2057400"/>
            <a:ext cx="96012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2009–2010 akıllı telefonları hedef alan zararlı yazılım artış oranı: 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%250</a:t>
            </a:r>
            <a:endParaRPr lang="tr-TR" sz="2400" b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63" y="4572000"/>
            <a:ext cx="2404672" cy="16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76200" y="3657600"/>
            <a:ext cx="929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Android zararlı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y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azılımlarının 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%55’i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c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asus yazılım, </a:t>
            </a:r>
          </a:p>
          <a:p>
            <a:pPr>
              <a:lnSpc>
                <a:spcPts val="2100"/>
              </a:lnSpc>
            </a:pP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                                                  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%44’ü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ise SMS truva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a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tı </a:t>
            </a:r>
            <a:endParaRPr lang="tr-TR" sz="2400" b="1" dirty="0" smtClean="0">
              <a:solidFill>
                <a:srgbClr val="FF000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3" grpId="0"/>
      <p:bldP spid="2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681" y="381000"/>
            <a:ext cx="49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ANDROİD MİMARİSİ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1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ndroid System Archite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01" y="1276085"/>
            <a:ext cx="67913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ANDROID  GÜVENLİK  MODELİ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8828002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Linux Güvenlik Modeli baz alınmıştır. (UID/GUID)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2930837"/>
            <a:ext cx="9677400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Kurulum için uygulamanın sertifika ile imzalanmış olması </a:t>
            </a:r>
          </a:p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gerekmektedir.</a:t>
            </a:r>
            <a:endParaRPr lang="tr-TR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438400"/>
            <a:ext cx="8828002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İzinler,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AndroidManifest.xml dosyasında tanımlanmaktadır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9050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Uygulama bazlı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i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zinler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k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ullanılmaktadır.</a:t>
            </a:r>
            <a:endParaRPr lang="tr-TR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676963"/>
            <a:ext cx="952622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Her bir uygulama farklı bir Dalvik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Sanal Makinesi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içinde çalışmaktadır.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5105400"/>
            <a:ext cx="2857500" cy="10503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91000"/>
            <a:ext cx="8841650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Sistem güvenliğinde kullanıcı kilit rol oynamaktadır.</a:t>
            </a:r>
            <a:endParaRPr lang="tr-TR" sz="2400" b="1" dirty="0">
              <a:solidFill>
                <a:schemeClr val="bg1"/>
              </a:solidFill>
              <a:latin typeface="Bodoni MT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52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3" grpId="0"/>
      <p:bldP spid="24" grpId="0"/>
      <p:bldP spid="2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897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ZARARLI  YAZILIM   NASIL  BULAŞIR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Uzaktan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k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urulum ile (Google hesabı yeterli)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3598" y="1980942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Market üzerinden yüklenerek</a:t>
            </a:r>
            <a:endParaRPr lang="tr-TR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99" y="4495800"/>
            <a:ext cx="1682253" cy="16599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00" y="2590542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Android SDK ile sistem üzerinden yüklenerek</a:t>
            </a:r>
            <a:endParaRPr lang="tr-TR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200142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Internet üzerinden indirilerek (Web sayfası, E-posta, QR kodu, vs.)</a:t>
            </a:r>
            <a:endParaRPr lang="tr-TR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897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ZARARLI  YAZILIM   NASIL  ANALİZ EDİLİR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998" y="2590800"/>
            <a:ext cx="29606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Statik Analiz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19800" y="2590800"/>
            <a:ext cx="273581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Dinamik Analiz</a:t>
            </a:r>
            <a:endParaRPr lang="tr-TR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18" y="4571999"/>
            <a:ext cx="4100111" cy="16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462" y="2985857"/>
            <a:ext cx="563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72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Statik Analiz</a:t>
            </a:r>
            <a:r>
              <a:rPr lang="tr-TR" sz="72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7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APK  NEDİR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Android application package file (APK) dosyası, zip dosya formatına sahip .apk uzantılı dosyalardır.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6" y="3090065"/>
            <a:ext cx="7047227" cy="30759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3598" y="21336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APK dosyası, uzantısı .zip olarak değiştirildikten sonra Winzip, Winrar gibi araçlar ile açılabilir.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APK  NEDİR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META-INF klasöründe MANIFEST dosyası, uygulamanın sertifikası ve dosyaların SHA-1 hash bilgileri yer almaktadır.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98" y="22098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res klasöründe resources.arsc dosyasında yer almayan ses dosyaları, grafik dosyaları vb.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d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osyalar bulunur.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598" y="3083237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Android Manifest dosyasında uygulama izinleri, paket adı, sürümü vb.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b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ilgiler yer alır.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598" y="3924772"/>
            <a:ext cx="8828002" cy="64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Classes.dex dosyası Dalvik sanal makinesi tarafından çalıştırılabilen derlenmiş sınıfları içerir.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DEX  NEDİR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143000"/>
            <a:ext cx="88280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Dalvik sanal makinesinde çalıştırılabilen derlenmiş Android uygulamasıdır.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98" y="1867820"/>
            <a:ext cx="8828002" cy="64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Dex dosyasını class dosyasına çevirebilirsek kaynak koduna da çevirebiliriz.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597" y="3550062"/>
            <a:ext cx="3142003" cy="265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2667000"/>
            <a:ext cx="89916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Komut: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d2j-dex2jar.bat  classes.dex 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598" y="3188425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URL</a:t>
            </a:r>
            <a:r>
              <a:rPr lang="tr-TR" sz="2400" b="1" dirty="0">
                <a:solidFill>
                  <a:srgbClr val="FF0000"/>
                </a:solidFill>
                <a:latin typeface="Bodoni MT" pitchFamily="18" charset="0"/>
              </a:rPr>
              <a:t>: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http://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code.google.com/p/dex2jar/downloads/list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19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İZİNLER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İzinler, AndroidManifest.xml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dosyasında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tanımlanmaktadır.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2124075"/>
            <a:ext cx="48482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681" y="381000"/>
            <a:ext cx="49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İÇERİK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5240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Android üzerine		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3981763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Örnek Analizler (ZITMO ve SPITMO)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3352800"/>
            <a:ext cx="96718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Dinamik Analiz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2743200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Statik Analiz		 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7398" y="2133600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Z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ararlı Yazılımlar üzerine		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4572000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Sonuç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3" grpId="0"/>
      <p:bldP spid="24" grpId="0"/>
      <p:bldP spid="18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İZİNLER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AndroidManifest.xml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dosyası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AXMLPrinter2.jar aracı ile okunabilir.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3" y="3124200"/>
            <a:ext cx="7222434" cy="304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1905000"/>
            <a:ext cx="89916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Komut: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java -jar AXMLPrinter2.jar AndroidManifest.xml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4384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URL</a:t>
            </a:r>
            <a:r>
              <a:rPr lang="tr-TR" sz="2400" b="1" dirty="0">
                <a:solidFill>
                  <a:srgbClr val="FF0000"/>
                </a:solidFill>
                <a:latin typeface="Bodoni MT" pitchFamily="18" charset="0"/>
              </a:rPr>
              <a:t>: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http://code.google.com/p/android4me/downloads/list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KAYNAK  KODUNA  ÇEVİRME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143000"/>
            <a:ext cx="8828002" cy="91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Dex2jar aracı ile class dosyasına dönüştürülmiş olan Android uygulaması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,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JD-GUI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aracı ile kaynak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koduna (decompile) geri çevrilebilir.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98" y="2168837"/>
            <a:ext cx="882800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Kaynak koduna geri çeviren araçlar kimi zaman hatalı sonuçlar üretebilirler bu nedenle uygulamayı tersine çevirmek (disassembling) gerekebilir.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712" y="3608070"/>
            <a:ext cx="2366888" cy="256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3598" y="3200400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URL</a:t>
            </a:r>
            <a:r>
              <a:rPr lang="tr-TR" sz="2400" b="1" dirty="0">
                <a:solidFill>
                  <a:srgbClr val="FF0000"/>
                </a:solidFill>
                <a:latin typeface="Bodoni MT" pitchFamily="18" charset="0"/>
              </a:rPr>
              <a:t>: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http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://java.decompiler.free.fr/?q=jdgui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KAYNAK  KODUNA  ÇEVİRME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562582"/>
            <a:ext cx="8991600" cy="460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6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TERSİNE  ÇEVİRME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274058"/>
            <a:ext cx="88280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Kaynak koduna çevirmenin yeterli/ başarılı olmadığı durumlarda dex dosyası tersine çevrilerek (disassembling) analiz edilebilir.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89" y="4528338"/>
            <a:ext cx="8840511" cy="16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2036058"/>
            <a:ext cx="899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Komut: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java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-jar apktool.jar</a:t>
            </a:r>
          </a:p>
          <a:p>
            <a:pPr>
              <a:lnSpc>
                <a:spcPts val="2100"/>
              </a:lnSpc>
            </a:pP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d BloodvsZombie_com.gamelio.DrawSlasher_1_1.0.1.apk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838763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URL</a:t>
            </a:r>
            <a:r>
              <a:rPr lang="tr-TR" sz="2400" b="1" dirty="0">
                <a:solidFill>
                  <a:srgbClr val="FF0000"/>
                </a:solidFill>
                <a:latin typeface="Bodoni MT" pitchFamily="18" charset="0"/>
              </a:rPr>
              <a:t>: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http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://code.google.com/p/android-apktool/downloads/list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TERSİNE  ÇEVİRME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885" y="1116281"/>
            <a:ext cx="5932715" cy="50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6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895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DİĞER  STATİK  ANALİZ ARAÇLARI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523742"/>
            <a:ext cx="8986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IDA Pro v6.1+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http://www.hex-rays.com/products/ida/index.shtml 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" y="2133342"/>
            <a:ext cx="89804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APKInspector 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http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://code.google.com/p/apkinspector/downloads/list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2666742"/>
            <a:ext cx="90678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Dexdump          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http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://code.google.com/p/dex-decomplier/downloads/list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3200142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Smali                 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http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://code.google.com/p/smali/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3733542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>
                <a:solidFill>
                  <a:srgbClr val="FF0000"/>
                </a:solidFill>
                <a:latin typeface="Bodoni MT" pitchFamily="18" charset="0"/>
              </a:rPr>
              <a:t>Androguard     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http://code.google.com/p/androguard/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5" grpId="0"/>
      <p:bldP spid="19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461" y="2985857"/>
            <a:ext cx="62578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72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Dinamik Analiz</a:t>
            </a:r>
            <a:r>
              <a:rPr lang="tr-TR" sz="72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7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ANDROID  SDK</a:t>
            </a:r>
            <a:r>
              <a:rPr lang="tr-TR" sz="3600" spc="-340" dirty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 </a:t>
            </a:r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 NEDİR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Android </a:t>
            </a:r>
            <a:r>
              <a:rPr lang="en-US" sz="2400" b="1" dirty="0">
                <a:solidFill>
                  <a:schemeClr val="bg1"/>
                </a:solidFill>
                <a:latin typeface="Bodoni MT" pitchFamily="18" charset="0"/>
              </a:rPr>
              <a:t>Software Development Kit (SDK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)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,</a:t>
            </a:r>
            <a:r>
              <a:rPr lang="en-US" sz="2400" b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uygulama geliştirmek için kullanılan ve içinde birçok aracı bulunduran bir araç takımıdır.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98" y="22098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Hata ayıklayıcı (debugger)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598" y="2819142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Öykünücü (emulator)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598" y="34290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Kütüphaneler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764" y="4037433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API belgeleri, örnek kaynak kodları, özel dersler (tutorial) vs.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598" y="4667563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URL</a:t>
            </a:r>
            <a:r>
              <a:rPr lang="tr-TR" sz="2400" b="1" dirty="0">
                <a:solidFill>
                  <a:srgbClr val="FF0000"/>
                </a:solidFill>
                <a:latin typeface="Bodoni MT" pitchFamily="18" charset="0"/>
              </a:rPr>
              <a:t>: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http://developer.android.com/sdk/index.html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5" grpId="0"/>
      <p:bldP spid="19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ANDROID  SDK  NEDİR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56791"/>
            <a:ext cx="6896963" cy="491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6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29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83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KUM  HAVUZU  (SANDBOX)  ANALİZİ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Droidbox, Android uygulamalarını dinamik olarak analiz etmek için geliştirilmiş bir kum havuzu aracıdır.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98" y="2152963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Gelen/giden ağ verileri takibi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598" y="2742942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Dosya okuma/yazma takibi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598" y="3352542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Giden SMS ve arama takibi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764" y="3965476"/>
            <a:ext cx="8828002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Şifreleme işlemlerinin takibi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598" y="4591363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URL</a:t>
            </a:r>
            <a:r>
              <a:rPr lang="tr-TR" sz="2400" b="1" dirty="0">
                <a:solidFill>
                  <a:srgbClr val="FF0000"/>
                </a:solidFill>
                <a:latin typeface="Bodoni MT" pitchFamily="18" charset="0"/>
              </a:rPr>
              <a:t>: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http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://code.google.com/p/android-apktool/downloads/list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5" grpId="0"/>
      <p:bldP spid="19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681" y="381000"/>
            <a:ext cx="49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BEN  KİMİM?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5240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Ahlaklı Korsan		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Mesai saatlerinde...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3124200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Zararlı Yazılım Analisti	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Boş zamanlarımda...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2590800"/>
            <a:ext cx="96718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Python Programcısı		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http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://www.mertsarica.com/?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page_id=893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2057400"/>
            <a:ext cx="882800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Blog Yazarı			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http://www.mertsarica.com 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3657600"/>
            <a:ext cx="884165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Sertifika Kolleksiyoncusu	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CISSP , SSCP , OSCP , OPST , CREA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KUM  HAVUZU  (SANDBOX)  ANALİZİ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152828"/>
            <a:ext cx="7696200" cy="504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8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985857"/>
            <a:ext cx="79792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72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Spyeye Mobil Analizi</a:t>
            </a:r>
            <a:r>
              <a:rPr lang="tr-TR" sz="72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7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83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SPITMO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798" y="13716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Spyeye In the Mobile (SPITMO), SpyEye bankacılık truva atının Android platformu üzerinde çalışan bir varyantıdır.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98" y="22098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Amacı bankacılık işlemini gerçekleştirmek için kullanıcıya gönderilen SMS OTP’yi çalmak ve komuta merkezine iletmektir.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598" y="3047742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Kullanıcı, cep telefonuna SMS gelmesi durumunda herhangi bir uyarı almamaktadır.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764" y="4037433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GET /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sms/gate.php?sender=gönderen&amp;receiver=alıcı&amp;text=Deneme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SPITMO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15" y="1541948"/>
            <a:ext cx="8793047" cy="128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022" y="3318294"/>
            <a:ext cx="5916032" cy="8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20" y="4572000"/>
            <a:ext cx="8145362" cy="93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2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SPITMO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084" y="1152828"/>
            <a:ext cx="5916032" cy="504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SPITMO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91" y="1219200"/>
            <a:ext cx="8814009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1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SPITMO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23" y="1219200"/>
            <a:ext cx="8964177" cy="488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1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SPITMO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23" y="1219200"/>
            <a:ext cx="881400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1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SPITMO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25" y="1371600"/>
            <a:ext cx="881400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3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39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985857"/>
            <a:ext cx="79792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72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Zeus Mobil Analizi</a:t>
            </a:r>
            <a:r>
              <a:rPr lang="tr-TR" sz="72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72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681" y="381000"/>
            <a:ext cx="49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MESLEĞİM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1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1" y="1295400"/>
            <a:ext cx="7623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bg1"/>
                </a:solidFill>
                <a:latin typeface="Bodoni MT" pitchFamily="18" charset="0"/>
              </a:rPr>
              <a:t>Finans sektörünün ihtiyaçlarına ve günün teknolojilerine uygun </a:t>
            </a:r>
            <a:r>
              <a:rPr lang="tr-TR" sz="2400" dirty="0" smtClean="0">
                <a:solidFill>
                  <a:schemeClr val="bg1"/>
                </a:solidFill>
                <a:latin typeface="Bodoni MT" pitchFamily="18" charset="0"/>
              </a:rPr>
              <a:t>hizmetler sunan, </a:t>
            </a:r>
            <a:r>
              <a:rPr lang="tr-TR" sz="2400" dirty="0">
                <a:solidFill>
                  <a:schemeClr val="bg1"/>
                </a:solidFill>
                <a:latin typeface="Bodoni MT" pitchFamily="18" charset="0"/>
              </a:rPr>
              <a:t>ürünler meydana </a:t>
            </a:r>
            <a:r>
              <a:rPr lang="tr-TR" sz="2400" dirty="0" smtClean="0">
                <a:solidFill>
                  <a:schemeClr val="bg1"/>
                </a:solidFill>
                <a:latin typeface="Bodoni MT" pitchFamily="18" charset="0"/>
              </a:rPr>
              <a:t>getiren, </a:t>
            </a:r>
            <a:r>
              <a:rPr lang="tr-TR" sz="2400" dirty="0">
                <a:solidFill>
                  <a:schemeClr val="bg1"/>
                </a:solidFill>
                <a:latin typeface="Bodoni MT" pitchFamily="18" charset="0"/>
              </a:rPr>
              <a:t>NBG Grup şirketlerinden Finansbank’ın bir </a:t>
            </a:r>
            <a:r>
              <a:rPr lang="tr-TR" sz="2400" dirty="0" smtClean="0">
                <a:solidFill>
                  <a:schemeClr val="bg1"/>
                </a:solidFill>
                <a:latin typeface="Bodoni MT" pitchFamily="18" charset="0"/>
              </a:rPr>
              <a:t>iştiraki olan IBTech firmasında bilişim güvenliği uzmanı (pentester) olarak çalışmaktayım. </a:t>
            </a:r>
            <a:endParaRPr lang="tr-TR" sz="24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75" y="4335006"/>
            <a:ext cx="1238553" cy="127608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2677852" y="3921437"/>
            <a:ext cx="3639397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http://www.ibtech.com.tr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40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83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Z</a:t>
            </a:r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Zeus In the Mobile (ZITMO), Zeus bankacılık truva atının Android platformu üzerinde çalışan bir varyantıdır.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98" y="22098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Amacı bankacılık işlemini gerçekleştirmek için kullanıcıya gönderilen SMS OTP’yi çalmak ve komuta merkezine iletmektir.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598" y="3047742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Trusteer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Rapport uygulaması olarak kendini gizlemektedir.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764" y="36576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POST http://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softthrifty.com/security.jsp -&gt; SMS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5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41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ZITMO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15" y="1541948"/>
            <a:ext cx="8793047" cy="128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022" y="3318294"/>
            <a:ext cx="5916032" cy="8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326" y="4575302"/>
            <a:ext cx="8365423" cy="53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1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42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Z</a:t>
            </a:r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151" y="1076814"/>
            <a:ext cx="4943899" cy="509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43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Z</a:t>
            </a:r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44" y="1287483"/>
            <a:ext cx="895391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44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Z</a:t>
            </a:r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050" y="1287483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9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3" y="381000"/>
            <a:ext cx="912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Z</a:t>
            </a:r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ITMO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050" y="1287483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83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SONUÇ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Google Bouncer ile Android Market artık daha güvenli ancak rakiplerinin gerçekleştirdiği kontroller kadar etkili değil. 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3598" y="2209800"/>
            <a:ext cx="88280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Android’in uygulama bazlı izinleri, kullanıcının zararlı yazılımı tespit etmesini kolaylaştırıyor ancak yeterli değil.</a:t>
            </a:r>
            <a:endParaRPr lang="tr-TR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598" y="3047742"/>
            <a:ext cx="88280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Android’in uygulama yükleme kanalları zararlı yazılım istismarına daha açık.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921437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Güvenliğiniz için mutlaka ama mutlaka güvenlik uygulaması kullanın.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/>
      <p:bldP spid="15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47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1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AREBIUEhISFBQQEhQREBIUFQ8VEBUUFBAVFBQQFRQXHCYeFxkjGRQUHy8gIycpLCwsFR4xNTAqNSYrLCkBCQoKDgwOGg8PGikkHiQtKSwqKSwpLCwsLCksKSkpLCwsLCwsLCwpKSwpLCkpLCksLCksLCkpLCwsKSwpLCwsKf/AABEIAOYA2wMBIgACEQEDEQH/xAAbAAEAAQUBAAAAAAAAAAAAAAAABQEDBAYHAv/EAD0QAAIBAgQEAgkBBgUFAQAAAAABAgMRBAUhMQYSQVFhcQcTIjJCUoGRobEUYnLB0fAjJDOSshY0Q6LhFf/EABoBAQADAQEBAAAAAAAAAAAAAAACAwQFAQb/xAAnEQACAgEEAQQCAwEAAAAAAAAAAQIDEQQSITETBSIyQVGRQnGBYf/aAAwDAQACEQMRAD8A7iAAAAUuAVBS5UAAAAAAAAAAAAAAAAAAAAAAApcqAAUuVAAKXABUAAA8ti5DZ3xFGj7EVz1HtFa28WRlJRWWRlNQWWTLkY1XMqUd5x+6NajlmNxOtSp6uL2Wv6IyIcEU/iqzf2KvJJ9Io8tj+Mf2TH/7dC/voyKWOpy92UX9TWcTwTZXp1HfsyArqtRlaV1boQds4fJFcrrK+Zo6ZcqaZkfFLUlGo7xk7JvdM3JMvhNTWUaa7FYsoqACZYAAAAAAAAAAAACjZUs4mqoRcntFNsDOCzjsyp0Y3nK3buQVXjJyf+FSnJd7MZXl37VJ16ybi2/VweySe9jYqWHhFWjFLyRR758rhGf3z5TwjWHxViFvQlbyZdocbxvacHH9TZWkYeNyajVVpQXmtGvEbJrqR547F1IYPOqVTaSv2Zn3Od5rlk8LP2W+XdeJLZBxNqoTej0u+j7EYXc7ZEK9R7ts+zbitzypA0mzJYx2I5Kcp/LFv8ELwzlicfX1NZ1G5Jvorkrm2Gc6FSK3lFpGFw1mEJUYwvadNcsovfQpljes/golh2LcTDI7E59Rg7N/VWJCorprurHOOI6EqdTlveXRLx2PLZuOMHl85QxtR0WhVU4qUXdPVEPxPl6nT5rarqSGS0HDD0oy3UFfzKZxNKjK/W363JTWYckrFmDycxlpfw/kdNyXEc+HpS7wX9DmeKlrJ927HTMjw/q8PSi91BX+upn0v2ZdGuyQAKXNp0ALmHj82o0VepUjHzev2NYx3pMwsG+VSn4rRfkqnbCHbKZ311/Jm53FzmOK9LE/gpxXi22/sYD9J2KvvFL+FGd62pfZkfqNC+zrtxc5JT9JmI6y/wDWJm4X0l1b+1KL8HGx4tdUwvUqWdN5iqNLwnpAT9+mn/A/6k9l/E2Gq6KajJ/DLR/S+5ohdCfTNNeorn0yXMDOsO50KkVu4uxm8xRlrWUXtZWCH4ZxsZ0Ipe9Bcsl1VvAla9RqMmt0m0ROO4ebn6yjN059flfmi06uPirOnTl05k7LzKVJxWGiiLcFta/0hcfxNUjPRvTd9PI3LBVnOnGTVnJJtfQ1XDcH1KlVTrtJJ8zguut7G4QikrLpovoeVKS5keURksuREcT4dSo3e6ehz5Ts3Y33ifGKNO33NAUHJqK3m1FLzM97zYkjHqXutSR0/J6rlQpt7uKuZpYwNDkpwj8sUvwXrG9HUiuMCxE4/hylUlzrmhP5oaMl7FbHkoqXZ44qXDICOQ11p+1VLeSvbzL+B4co05c7vOfzT117kweWRVcVzgiqoot1qyhFt7I0viTiDmvGPkZHFOctezF73S8O7MXhLIVWl66orwi7U4v4n8zM8pO2WxdGScndLxx6PHDXDM6s41asXGnF3jF7ya2duxvqRSK/BVmmEFFYRrrrUFhFJOxoHF3pEVNypYZpyWkqm6XhHv5l70k8UOjBUKbtOqrzfWMPDxZq/DXCXPFVsQrQesKfWf7z7IxX2znPxVf6zBqb5zn4ae/t/ghIRxWLm7KdSTerb0XnLZEthuBar1q1IQ7xXtS/obpQoO3LTgox2SirIz8Pkje4hoYrmfIr9OgubHlmkw4Iw63nUl9Ev0Pb4Ow/T1n3Og0sjikXVk0expWnqX8TUtJSv4nMq3BcH7s5rzSaIjG8M1qetlNd47/Y7HLJo9jGxGRroQnpapLohPRVSXRxRRnH3W9OhlYfN38X32Nz4i4U3nBWkt10Zo2OwltUvM5V9MqXwcTU6eVEuDbsl4yq0be16yHWDeqX7rOi5PnNLEwU6cv4o9YvszgVKu4k7kPEc8LVVSL9lu1WPRx66dzRptU84Zp0etedsjuCYsY+CxUakIzg7xmlJPwaL05WTfY62Tu5WDzVqqKu3ZEHmfFEaei3/P8A8IriTPm24xdv5Ij8i4cninzzbjTvv8U/IyyslN7YGKV07Jba/wBmHmGaSry2b192N239jYuFeGJxmq1ZWa/04dvFmx4DKaNFWpwS8ev3MyxOulR5fZZXp1F7nywkVANBqAAABZxcrQk+yZeLOLjeEl3izx9Hj6OY5zUcqkvt9zo2T4dU6FKKWigv0Oc5nG1SX92OgcN4z1uGpy7Llf0Mem+zBo+2Sh4kz2WcQm4yS35XY2M3vo43W/z+aS5tYesd/CENLfdfk3+hh/WS0WkdEuiXRfY59wdK2Nmnu1NfXnOs5Vh7RuYtEk4uT7bOdoMOMpfbZewmAjFbGVZI9nmSNx0izicXCCvKSivEjXxZhU7OpbW2qlb7mocQZy3UqSfwycYrtbQ03EZ9KTd9jmz1rUsJHIs9QcZ7UjutGvGcU4tST2aehdObeivOJSdenJ+zDllBdE23c6RFm+Et0cnTrnvjuLOJwqktjmfFuTKnVkktJrmj531OqWNT47wy5Kcuqk1+CnVR3Vso1kN1T/4ccrQtJrsIy0ZkZnC1RrxMS+58/HiR8vDizg6r6L83c8M4N/6U3H6PVG2Z1iOWk/HQ5n6LKzXrv44/8TfuJOd0VyxctenkfQxbdR9RFvw5NIcXVqpfPNR+lzp+EwypwjGO0VZHOcpwdX9opJ056TTbafc6ZYjpo4jyeaSG2PIRUA1GwAAAAAAM8yPR5YBreN4ewkZOVXmd3e13b8EtlFShyKNGyS+Fbmt8XynGT3Seqf8AIxeC/WyxLaUuRQalJ7N9LdzLGbU9qRjjNqzaom/HmR6KWNRsOMcXZfUwWOdSCtGcvWU30196D/J0XhPiOliqS5WlNJc9N+8n4d0ZHEeS08RScZx5l07p90cxxfCOKw8+fDyb5dYuLtNL+Zz5RnRNyisxZy3CzSzcoLMX9faOzKRVs5Lg/SDmFDStT9Yl80ZRl/uJFel5W/7bXtz6fexYtXXjngujrqsc5X9lzjrKuScqi9ypv4SOZYypyp/U2fO+KcXjnZQah8NOCk/q31MPBcGVas1Kv7EFZ8r96Xg+xhcFdZmC4OY61fdurXBOejLCyhTdR71paeMVsdXwz9lGp5HgEuVRVox0S6WNvpKyR2IR2xwd6ENkdp7Nb40l/hwXeX8jYnM0PjLNlKUmn7MFyrxfVmfVTUa2ZdbYo1PP2c5zeSdSXmR9SVky9iKnNJvuYOMqXtFbyaX30scOqO+Z85THfYdA9GNG1KUvnqf8dDo2OzVUYLva5q3CGW+ppU4fLFX83uT+fZJOtFOD9pKzT6nfxKNeI9n1G2UasR7LWVcURqVFGXxe6zZTR8j4UrxrRnVSjGDulfVs3glVux7iVO7b7gAC0uAAAAAABQqAC3VoxkvaSfmkxSoxirRSS8EkXADzAAAPTzOCaI7F5WnqiTABrdTBzW6v5pP9S2qCX/ip3/gh/Q2ZwTPDw0exHajzCZrs+b4YpeSSf4LdHKJSd3fxNmWGj2PUYJHq46HXRiYLAqCMqpVUU22kl1exj4/MIUo80n5Lq2aJxBxM3rN2XwwRnu1Ealz2ZdRqoUr8snM84njytQdo29qf8kcxzzOPWvljsjFzPO51W9bR7ETCdSrLkoxcpPt+vgciUrNRI4U5WaqWRiMSorxJzgrIJVJ/tFRPlX+kn1fzeRlZLwIk1PENSktVTV+W/j3N+yzLbtWVl0S2SOlp9Ns5Z1dLo/HyyUyPC9TYLFjCYdRVjINx0zzY9AAAAAAAAAAAAAAAAAAAAAAAAAAAsYrEqnByk9Ev7ReZqfFuZa8l9Ie1Pz6Ipus8cGyi+3xQcjX+JOIHrKW79yPyo0DHY2U25SZlZvj3Vm+yehEKhKvVjShfV626LqzhRUrpnzcVLUWcl7K8rq42pyx9mmvfm9rdvFnSMmyGnRioUo2+aXxS8Wy1k2WunCNOlCyXW276yfibXl+WVFZ2O3VWq10fQUVRrjwimByS+5O4bCKC2MaMKqDr1FumXbjRvJFMqRscwkXY4/uhuQ3ozCpZhiIsvEskkwAAegAAAAAABnlsA9Ax6uOpx96SRaWb0fnRHcvyRckvszQWYYqMtpJ/VF1M9zklnJUFCp6AUZUowCk5WTfZXOT8VY9tTd/fk7eR1HMJ2pTfaL/Q4xxHP2YnN18sJI5Hqcmkka7OWjZsfo+y5NVKrWspckfLfQ1qovZZ0T0eYf8Ay1Pxcn+WU6CKbyUemQTeTdsnwCSvYmEWYR5YaGHWryOs5YO25YJIWIzDYiXOkvr5Eoj1ckk8lirhIy6akfWocrJcxsXEjJEJxWMkapGXhMW72ez2MSS1KLdeZXFvJXFtMnUCkdipeaAAAAAACjIbMcdOU1Spbv3n2Jlsgr+rxb5tqnuvxK7HwU2t8IvUOHoW9tuT666F15BR+X8kjFlZM92RJeOH4IWpw4vgnJeZjyjiqPXmj9yc/aod0XNGR2RfRHxxfxInB8QReklZ7ErTrKSuncwMxyeFRXWkujRB08RUoys3azszzc4dkXOUPkbdcMwcBmUait1M65annlFykmsoxM1X+DU/hf6HGOIndR+p2vGRvTmv3JfozhOc4h3s07x0aszn62DljBy/UYOWMEW9jfvRpiZOk0lfkqNfi5zqdSb0UJf7ZHQPRlhqlOM+dOKnK6T3K9JBxeGVaCuUHhnTo1qlvcLEsJOT1sjOpPRHpHT2nZ2ljDYNQ8X3Mg8ylbcx62Lse5SDaRkuSRhYuuY9TGM8ww059PqyDbfRBycuEW2y/gaDlK72W3iX6WWreTv4dDNjGx7GOBGGCqKgEy0AAAAAApYxcbgY1Y2a8U+qZllGjxrJ40n2Q8MTVoezUXNDZTW/1Rmft1OcXaa1XfUy2jCr5PRnvGz7rQhhror2yXRreKxLTdpaImeHa85KTd+X4bnv/pujfW78L6ElSpKKSSsl0Iwg08shXW4vLLhCZ/hVpLvdP+pNkTndRWt2uSs+JO34s16jXcXvtsbXleN9ZC73WjNOb1ZPcMXvU7afcopbzgz6dvOCekjW86yuDblyQXd2j+pskmaJxFnnM5Nu0INxjFdbaNssutVcctFmoujVHLWS3CFO9lKF+2iJjLsukmmc3xOfKTtY2Hgri+ccRChOXNCo+WF94y6JPsZ6dWpyw0ZtPrVY8Nfo6bSjZITnYrFmPi5m5vCOi3hGNicSzGSbdlq2HuzLyyGsmVLllEfcy9hsDGOr1ZlWBUuNBSxUAAAAAAAAAAAAAAFGGR2YZhy6L6kZSUVlkZSUVlmZUxEVuzGnmkF/djWsRmMpdbIt0MLVqv2It+L2KPJJ9GbzSl8TYa+eRWzX6kJjcc5vS5lU+Gar3nFfS5ejwo+tV/RWPHCcuzxwsn2Qau2ktZN6I2/JsD6qmk93qymByalS1irv5nuZ6La4bS6urYeakbprurfc45xDzRlUpyunGT+qu7P7HZWajxjwzDEe1rGdrcy6+DK9RV5IlWqo80cI47Oy3LuQVpSxlDku2ppv6E5W4Am5e1WVr9Iu5NZBwtSwzvC8pvRzlv8AQyU6RwllmLT6Fwlk6RltfmiVxpayek1HUzqk0tzptcHWfRDtPxMvLlJN6OxdljbFaeOTaT6kI4RCODKRUoipYWgAAAAAAAAAAAAAAFrE1OWLfgalmFa8rG1Y2hzwcU7X6mt4vJa0btJSXgUWpvozXxcui1lWX+uqWl7sdX/Q26FNJJJWS6EPw7hJRjJyTTb/AATZOuOEW1xxEpYqAWFgAAALVWipLUugAh62SRbuXMPk8Y6koADxTp2PGIouS0LxQ8YImeGnf3WeqOBm2r6IlAebUQUEgioQJEwAAAAAAAAAAAAUZUpYAhs0x7jJrXTYwcPnck/BbomsxyyNVb2a2aIWfDFW/vxt9blEoSzlGaUJ7so2PD1VKKktmrl0sYWhyQjFfCrF5FyNC6KgA9PQAAAAAAAAAAAAAAAAAAAAAAAAAAAAAAAACjKAAA9AA9AAB4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data:image/jpeg;base64,/9j/4AAQSkZJRgABAQAAAQABAAD/2wCEAAkGBhAREBIUEhISFBQQEhQREBIUFQ8VEBUUFBAVFBQQFRQXHCYeFxkjGRQUHy8gIycpLCwsFR4xNTAqNSYrLCkBCQoKDgwOGg8PGikkHiQtKSwqKSwpLCwsLCksKSkpLCwsLCwsLCwpKSwpLCkpLCksLCksLCkpLCwsKSwpLCwsKf/AABEIAOYA2wMBIgACEQEDEQH/xAAbAAEAAQUBAAAAAAAAAAAAAAAABQEDBAYHAv/EAD0QAAIBAgQEAgkBBgUFAQAAAAABAgMRBAUhMQYSQVFhcQcTIjJCUoGRobEUYnLB0fAjJDOSshY0Q6LhFf/EABoBAQADAQEBAAAAAAAAAAAAAAACAwQFAQb/xAAnEQACAgEEAQQCAwEAAAAAAAAAAQIDEQQSITETBSIyQVGRQnGBYf/aAAwDAQACEQMRAD8A7iAAAAUuAVBS5UAAAAAAAAAAAAAAAAAAAAAAApcqAAUuVAAKXABUAAA8ti5DZ3xFGj7EVz1HtFa28WRlJRWWRlNQWWTLkY1XMqUd5x+6NajlmNxOtSp6uL2Wv6IyIcEU/iqzf2KvJJ9Io8tj+Mf2TH/7dC/voyKWOpy92UX9TWcTwTZXp1HfsyArqtRlaV1boQds4fJFcrrK+Zo6ZcqaZkfFLUlGo7xk7JvdM3JMvhNTWUaa7FYsoqACZYAAAAAAAAAAAACjZUs4mqoRcntFNsDOCzjsyp0Y3nK3buQVXjJyf+FSnJd7MZXl37VJ16ybi2/VweySe9jYqWHhFWjFLyRR758rhGf3z5TwjWHxViFvQlbyZdocbxvacHH9TZWkYeNyajVVpQXmtGvEbJrqR547F1IYPOqVTaSv2Zn3Od5rlk8LP2W+XdeJLZBxNqoTej0u+j7EYXc7ZEK9R7ts+zbitzypA0mzJYx2I5Kcp/LFv8ELwzlicfX1NZ1G5Jvorkrm2Gc6FSK3lFpGFw1mEJUYwvadNcsovfQpljes/golh2LcTDI7E59Rg7N/VWJCorprurHOOI6EqdTlveXRLx2PLZuOMHl85QxtR0WhVU4qUXdPVEPxPl6nT5rarqSGS0HDD0oy3UFfzKZxNKjK/W363JTWYckrFmDycxlpfw/kdNyXEc+HpS7wX9DmeKlrJ927HTMjw/q8PSi91BX+upn0v2ZdGuyQAKXNp0ALmHj82o0VepUjHzev2NYx3pMwsG+VSn4rRfkqnbCHbKZ311/Jm53FzmOK9LE/gpxXi22/sYD9J2KvvFL+FGd62pfZkfqNC+zrtxc5JT9JmI6y/wDWJm4X0l1b+1KL8HGx4tdUwvUqWdN5iqNLwnpAT9+mn/A/6k9l/E2Gq6KajJ/DLR/S+5ohdCfTNNeorn0yXMDOsO50KkVu4uxm8xRlrWUXtZWCH4ZxsZ0Ipe9Bcsl1VvAla9RqMmt0m0ROO4ebn6yjN059flfmi06uPirOnTl05k7LzKVJxWGiiLcFta/0hcfxNUjPRvTd9PI3LBVnOnGTVnJJtfQ1XDcH1KlVTrtJJ8zguut7G4QikrLpovoeVKS5keURksuREcT4dSo3e6ehz5Ts3Y33ifGKNO33NAUHJqK3m1FLzM97zYkjHqXutSR0/J6rlQpt7uKuZpYwNDkpwj8sUvwXrG9HUiuMCxE4/hylUlzrmhP5oaMl7FbHkoqXZ44qXDICOQ11p+1VLeSvbzL+B4co05c7vOfzT117kweWRVcVzgiqoot1qyhFt7I0viTiDmvGPkZHFOctezF73S8O7MXhLIVWl66orwi7U4v4n8zM8pO2WxdGScndLxx6PHDXDM6s41asXGnF3jF7ya2duxvqRSK/BVmmEFFYRrrrUFhFJOxoHF3pEVNypYZpyWkqm6XhHv5l70k8UOjBUKbtOqrzfWMPDxZq/DXCXPFVsQrQesKfWf7z7IxX2znPxVf6zBqb5zn4ae/t/ghIRxWLm7KdSTerb0XnLZEthuBar1q1IQ7xXtS/obpQoO3LTgox2SirIz8Pkje4hoYrmfIr9OgubHlmkw4Iw63nUl9Ev0Pb4Ow/T1n3Og0sjikXVk0expWnqX8TUtJSv4nMq3BcH7s5rzSaIjG8M1qetlNd47/Y7HLJo9jGxGRroQnpapLohPRVSXRxRRnH3W9OhlYfN38X32Nz4i4U3nBWkt10Zo2OwltUvM5V9MqXwcTU6eVEuDbsl4yq0be16yHWDeqX7rOi5PnNLEwU6cv4o9YvszgVKu4k7kPEc8LVVSL9lu1WPRx66dzRptU84Zp0etedsjuCYsY+CxUakIzg7xmlJPwaL05WTfY62Tu5WDzVqqKu3ZEHmfFEaei3/P8A8IriTPm24xdv5Ij8i4cninzzbjTvv8U/IyyslN7YGKV07Jba/wBmHmGaSry2b192N239jYuFeGJxmq1ZWa/04dvFmx4DKaNFWpwS8ev3MyxOulR5fZZXp1F7nywkVANBqAAABZxcrQk+yZeLOLjeEl3izx9Hj6OY5zUcqkvt9zo2T4dU6FKKWigv0Oc5nG1SX92OgcN4z1uGpy7Llf0Mem+zBo+2Sh4kz2WcQm4yS35XY2M3vo43W/z+aS5tYesd/CENLfdfk3+hh/WS0WkdEuiXRfY59wdK2Nmnu1NfXnOs5Vh7RuYtEk4uT7bOdoMOMpfbZewmAjFbGVZI9nmSNx0izicXCCvKSivEjXxZhU7OpbW2qlb7mocQZy3UqSfwycYrtbQ03EZ9KTd9jmz1rUsJHIs9QcZ7UjutGvGcU4tST2aehdObeivOJSdenJ+zDllBdE23c6RFm+Et0cnTrnvjuLOJwqktjmfFuTKnVkktJrmj531OqWNT47wy5Kcuqk1+CnVR3Vso1kN1T/4ccrQtJrsIy0ZkZnC1RrxMS+58/HiR8vDizg6r6L83c8M4N/6U3H6PVG2Z1iOWk/HQ5n6LKzXrv44/8TfuJOd0VyxctenkfQxbdR9RFvw5NIcXVqpfPNR+lzp+EwypwjGO0VZHOcpwdX9opJ056TTbafc6ZYjpo4jyeaSG2PIRUA1GwAAAAAAM8yPR5YBreN4ewkZOVXmd3e13b8EtlFShyKNGyS+Fbmt8XynGT3Seqf8AIxeC/WyxLaUuRQalJ7N9LdzLGbU9qRjjNqzaom/HmR6KWNRsOMcXZfUwWOdSCtGcvWU30196D/J0XhPiOliqS5WlNJc9N+8n4d0ZHEeS08RScZx5l07p90cxxfCOKw8+fDyb5dYuLtNL+Zz5RnRNyisxZy3CzSzcoLMX9faOzKRVs5Lg/SDmFDStT9Yl80ZRl/uJFel5W/7bXtz6fexYtXXjngujrqsc5X9lzjrKuScqi9ypv4SOZYypyp/U2fO+KcXjnZQah8NOCk/q31MPBcGVas1Kv7EFZ8r96Xg+xhcFdZmC4OY61fdurXBOejLCyhTdR71paeMVsdXwz9lGp5HgEuVRVox0S6WNvpKyR2IR2xwd6ENkdp7Nb40l/hwXeX8jYnM0PjLNlKUmn7MFyrxfVmfVTUa2ZdbYo1PP2c5zeSdSXmR9SVky9iKnNJvuYOMqXtFbyaX30scOqO+Z85THfYdA9GNG1KUvnqf8dDo2OzVUYLva5q3CGW+ppU4fLFX83uT+fZJOtFOD9pKzT6nfxKNeI9n1G2UasR7LWVcURqVFGXxe6zZTR8j4UrxrRnVSjGDulfVs3glVux7iVO7b7gAC0uAAAAAABQqAC3VoxkvaSfmkxSoxirRSS8EkXADzAAAPTzOCaI7F5WnqiTABrdTBzW6v5pP9S2qCX/ip3/gh/Q2ZwTPDw0exHajzCZrs+b4YpeSSf4LdHKJSd3fxNmWGj2PUYJHq46HXRiYLAqCMqpVUU22kl1exj4/MIUo80n5Lq2aJxBxM3rN2XwwRnu1Ealz2ZdRqoUr8snM84njytQdo29qf8kcxzzOPWvljsjFzPO51W9bR7ETCdSrLkoxcpPt+vgciUrNRI4U5WaqWRiMSorxJzgrIJVJ/tFRPlX+kn1fzeRlZLwIk1PENSktVTV+W/j3N+yzLbtWVl0S2SOlp9Ns5Z1dLo/HyyUyPC9TYLFjCYdRVjINx0zzY9AAAAAAAAAAAAAAAAAAAAAAAAAAAsYrEqnByk9Ev7ReZqfFuZa8l9Ie1Pz6Ipus8cGyi+3xQcjX+JOIHrKW79yPyo0DHY2U25SZlZvj3Vm+yehEKhKvVjShfV626LqzhRUrpnzcVLUWcl7K8rq42pyx9mmvfm9rdvFnSMmyGnRioUo2+aXxS8Wy1k2WunCNOlCyXW276yfibXl+WVFZ2O3VWq10fQUVRrjwimByS+5O4bCKC2MaMKqDr1FumXbjRvJFMqRscwkXY4/uhuQ3ozCpZhiIsvEskkwAAegAAAAAABnlsA9Ax6uOpx96SRaWb0fnRHcvyRckvszQWYYqMtpJ/VF1M9zklnJUFCp6AUZUowCk5WTfZXOT8VY9tTd/fk7eR1HMJ2pTfaL/Q4xxHP2YnN18sJI5Hqcmkka7OWjZsfo+y5NVKrWspckfLfQ1qovZZ0T0eYf8Ay1Pxcn+WU6CKbyUemQTeTdsnwCSvYmEWYR5YaGHWryOs5YO25YJIWIzDYiXOkvr5Eoj1ckk8lirhIy6akfWocrJcxsXEjJEJxWMkapGXhMW72ez2MSS1KLdeZXFvJXFtMnUCkdipeaAAAAAACjIbMcdOU1Spbv3n2Jlsgr+rxb5tqnuvxK7HwU2t8IvUOHoW9tuT666F15BR+X8kjFlZM92RJeOH4IWpw4vgnJeZjyjiqPXmj9yc/aod0XNGR2RfRHxxfxInB8QReklZ7ErTrKSuncwMxyeFRXWkujRB08RUoys3azszzc4dkXOUPkbdcMwcBmUait1M65annlFykmsoxM1X+DU/hf6HGOIndR+p2vGRvTmv3JfozhOc4h3s07x0aszn62DljBy/UYOWMEW9jfvRpiZOk0lfkqNfi5zqdSb0UJf7ZHQPRlhqlOM+dOKnK6T3K9JBxeGVaCuUHhnTo1qlvcLEsJOT1sjOpPRHpHT2nZ2ljDYNQ8X3Mg8ylbcx62Lse5SDaRkuSRhYuuY9TGM8ww059PqyDbfRBycuEW2y/gaDlK72W3iX6WWreTv4dDNjGx7GOBGGCqKgEy0AAAAAApYxcbgY1Y2a8U+qZllGjxrJ40n2Q8MTVoezUXNDZTW/1Rmft1OcXaa1XfUy2jCr5PRnvGz7rQhhror2yXRreKxLTdpaImeHa85KTd+X4bnv/pujfW78L6ElSpKKSSsl0Iwg08shXW4vLLhCZ/hVpLvdP+pNkTndRWt2uSs+JO34s16jXcXvtsbXleN9ZC73WjNOb1ZPcMXvU7afcopbzgz6dvOCekjW86yuDblyQXd2j+pskmaJxFnnM5Nu0INxjFdbaNssutVcctFmoujVHLWS3CFO9lKF+2iJjLsukmmc3xOfKTtY2Hgri+ccRChOXNCo+WF94y6JPsZ6dWpyw0ZtPrVY8Nfo6bSjZITnYrFmPi5m5vCOi3hGNicSzGSbdlq2HuzLyyGsmVLllEfcy9hsDGOr1ZlWBUuNBSxUAAAAAAAAAAAAAAFGGR2YZhy6L6kZSUVlkZSUVlmZUxEVuzGnmkF/djWsRmMpdbIt0MLVqv2It+L2KPJJ9GbzSl8TYa+eRWzX6kJjcc5vS5lU+Gar3nFfS5ejwo+tV/RWPHCcuzxwsn2Qau2ktZN6I2/JsD6qmk93qymByalS1irv5nuZ6La4bS6urYeakbprurfc45xDzRlUpyunGT+qu7P7HZWajxjwzDEe1rGdrcy6+DK9RV5IlWqo80cI47Oy3LuQVpSxlDku2ppv6E5W4Am5e1WVr9Iu5NZBwtSwzvC8pvRzlv8AQyU6RwllmLT6Fwlk6RltfmiVxpayek1HUzqk0tzptcHWfRDtPxMvLlJN6OxdljbFaeOTaT6kI4RCODKRUoipYWgAAAAAAAAAAAAAAFrE1OWLfgalmFa8rG1Y2hzwcU7X6mt4vJa0btJSXgUWpvozXxcui1lWX+uqWl7sdX/Q26FNJJJWS6EPw7hJRjJyTTb/AATZOuOEW1xxEpYqAWFgAAALVWipLUugAh62SRbuXMPk8Y6koADxTp2PGIouS0LxQ8YImeGnf3WeqOBm2r6IlAebUQUEgioQJEwAAAAAAAAAAAAUZUpYAhs0x7jJrXTYwcPnck/BbomsxyyNVb2a2aIWfDFW/vxt9blEoSzlGaUJ7so2PD1VKKktmrl0sYWhyQjFfCrF5FyNC6KgA9PQAAAAAAAAAAAAAAAAAAAAAAAAAAAAAAAACjKAAA9AA9AAB4AAAAAAAAAAAAAAAAAAAAAAAAAA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459" y="163917"/>
            <a:ext cx="7622844" cy="600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8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60" y="2268187"/>
            <a:ext cx="870857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500" spc="-50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</a:rPr>
              <a:t>TEŞEKKÜRLER</a:t>
            </a:r>
            <a:endParaRPr lang="en-US" sz="12500" spc="-50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9" name="Chevron 8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12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5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681" y="381000"/>
            <a:ext cx="495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KONU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1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1" y="1295400"/>
            <a:ext cx="7623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bg1"/>
                </a:solidFill>
                <a:latin typeface="Bodoni MT" pitchFamily="18" charset="0"/>
              </a:rPr>
              <a:t>Open Handset Alliance liderliğinde Google firması tarafından akıllı telefonlar ve tablet bilgisayarlar gibi mobil cihazlar için </a:t>
            </a:r>
            <a:r>
              <a:rPr lang="tr-TR" sz="2400" dirty="0" smtClean="0">
                <a:solidFill>
                  <a:schemeClr val="bg1"/>
                </a:solidFill>
                <a:latin typeface="Bodoni MT" pitchFamily="18" charset="0"/>
              </a:rPr>
              <a:t>geliştirilmiş </a:t>
            </a:r>
            <a:r>
              <a:rPr lang="tr-TR" sz="2400" dirty="0">
                <a:solidFill>
                  <a:schemeClr val="bg1"/>
                </a:solidFill>
                <a:latin typeface="Bodoni MT" pitchFamily="18" charset="0"/>
              </a:rPr>
              <a:t>linux tabanlı işletim sistemi olan Android işletim sistemi üzerinde </a:t>
            </a:r>
            <a:r>
              <a:rPr lang="tr-TR" sz="2400" dirty="0" smtClean="0">
                <a:solidFill>
                  <a:schemeClr val="bg1"/>
                </a:solidFill>
                <a:latin typeface="Bodoni MT" pitchFamily="18" charset="0"/>
              </a:rPr>
              <a:t>zararlı </a:t>
            </a:r>
            <a:r>
              <a:rPr lang="tr-TR" sz="2400" dirty="0">
                <a:solidFill>
                  <a:schemeClr val="bg1"/>
                </a:solidFill>
                <a:latin typeface="Bodoni MT" pitchFamily="18" charset="0"/>
              </a:rPr>
              <a:t>yazılım analizi </a:t>
            </a:r>
            <a:r>
              <a:rPr lang="tr-TR" sz="2400" dirty="0" smtClean="0">
                <a:solidFill>
                  <a:schemeClr val="bg1"/>
                </a:solidFill>
                <a:latin typeface="Bodoni MT" pitchFamily="18" charset="0"/>
              </a:rPr>
              <a:t>gerçekleştirme</a:t>
            </a:r>
            <a:endParaRPr lang="tr-TR" sz="24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4098" name="Picture 2" descr="http://t0.gstatic.com/images?q=tbn:ANd9GcQUlp_b1WoQ3LzadZWgBeqDDI9AlZLu3ZWqsrVKUm9hwKmbZ9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14" y="4114800"/>
            <a:ext cx="1743076" cy="207307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70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6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1000"/>
            <a:ext cx="590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NEDEN  ANDROID ?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998" y="1371600"/>
            <a:ext cx="8828002" cy="6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Açık kaynak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k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odlu ve ücretsiz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(http://source.android.com) </a:t>
            </a:r>
            <a:r>
              <a:rPr lang="tr-TR" sz="2400" b="1" dirty="0" smtClean="0">
                <a:solidFill>
                  <a:srgbClr val="FF0000"/>
                </a:solidFill>
                <a:latin typeface="Bodoni MT" pitchFamily="18" charset="0"/>
              </a:rPr>
              <a:t>		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7998" y="2971800"/>
            <a:ext cx="8828002" cy="3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Gelişmiş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&amp; ü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cretsiz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y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azılım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g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eliştirme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o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rtamı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(SDK, NDK)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998" y="24384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Birçok yerde kullanılıyor (Telefonlar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,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Arabalar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,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Tabletler </a:t>
            </a:r>
            <a:r>
              <a:rPr lang="tr-TR" sz="2400" b="1" dirty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vs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  <a:sym typeface="Wingdings" pitchFamily="2" charset="2"/>
              </a:rPr>
              <a:t>.)</a:t>
            </a:r>
            <a:endParaRPr lang="tr-TR" sz="2400" b="1" dirty="0">
              <a:solidFill>
                <a:schemeClr val="bg1"/>
              </a:solidFill>
              <a:latin typeface="Bodoni MT" pitchFamily="18" charset="0"/>
              <a:sym typeface="Wingdings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998" y="1905000"/>
            <a:ext cx="882800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>
                <a:solidFill>
                  <a:schemeClr val="bg1"/>
                </a:solidFill>
                <a:latin typeface="Bodoni MT" pitchFamily="18" charset="0"/>
              </a:rPr>
              <a:t>Linux </a:t>
            </a: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tabanlı</a:t>
            </a:r>
            <a:endParaRPr lang="tr-TR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174" y="3505200"/>
            <a:ext cx="884165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Bodoni MT" pitchFamily="18" charset="0"/>
              </a:rPr>
              <a:t>Açık market</a:t>
            </a:r>
            <a:endParaRPr lang="en-US" sz="24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7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4572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7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7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456" y="381000"/>
            <a:ext cx="590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İYİ  HABERLER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1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432" y="1482066"/>
            <a:ext cx="6328506" cy="47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8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456" y="381000"/>
            <a:ext cx="590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KÖTÜ  HABERLER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1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660" y="1482066"/>
            <a:ext cx="7236910" cy="47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024" y="-91440"/>
            <a:ext cx="646176" cy="749808"/>
          </a:xfrm>
        </p:spPr>
        <p:txBody>
          <a:bodyPr/>
          <a:lstStyle/>
          <a:p>
            <a:pPr algn="ctr"/>
            <a:fld id="{DC69F792-2F27-42A4-B3DA-5FA06A1F06A5}" type="slidenum">
              <a:rPr lang="en-US" sz="300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atin typeface="Bebas" pitchFamily="2" charset="0"/>
              </a:rPr>
              <a:t>9</a:t>
            </a:fld>
            <a:endParaRPr lang="en-US" sz="30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atin typeface="Beba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456" y="381000"/>
            <a:ext cx="590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spc="-340" dirty="0" smtClean="0">
                <a:gradFill>
                  <a:gsLst>
                    <a:gs pos="0">
                      <a:srgbClr val="FF0000"/>
                    </a:gs>
                    <a:gs pos="100000">
                      <a:srgbClr val="9E0000"/>
                    </a:gs>
                  </a:gsLst>
                  <a:lin ang="5400000" scaled="0"/>
                </a:gradFill>
                <a:latin typeface="Bodoni MT" pitchFamily="18" charset="0"/>
              </a:rPr>
              <a:t>KÖTÜ  HABERLER</a:t>
            </a:r>
            <a:endParaRPr lang="en-US" sz="3600" spc="-340" dirty="0">
              <a:gradFill>
                <a:gsLst>
                  <a:gs pos="0">
                    <a:srgbClr val="FF0000"/>
                  </a:gs>
                  <a:gs pos="100000">
                    <a:srgbClr val="9E0000"/>
                  </a:gs>
                </a:gsLst>
                <a:lin ang="5400000" scaled="0"/>
              </a:gradFill>
              <a:latin typeface="Bodoni MT" pitchFamily="18" charset="0"/>
            </a:endParaRPr>
          </a:p>
        </p:txBody>
      </p:sp>
      <p:sp>
        <p:nvSpPr>
          <p:cNvPr id="11" name="Chevron 10">
            <a:hlinkClick r:id="" action="ppaction://hlinkshowjump?jump=nextslide"/>
          </p:cNvPr>
          <p:cNvSpPr/>
          <p:nvPr/>
        </p:nvSpPr>
        <p:spPr>
          <a:xfrm>
            <a:off x="8665030" y="6393049"/>
            <a:ext cx="181176" cy="219825"/>
          </a:xfrm>
          <a:prstGeom prst="chevron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hlinkClick r:id="" action="ppaction://hlinkshowjump?jump=previousslide"/>
          </p:cNvPr>
          <p:cNvSpPr/>
          <p:nvPr/>
        </p:nvSpPr>
        <p:spPr>
          <a:xfrm rot="10800000">
            <a:off x="8128127" y="6393794"/>
            <a:ext cx="181176" cy="219825"/>
          </a:xfrm>
          <a:prstGeom prst="chevron">
            <a:avLst/>
          </a:prstGeom>
          <a:gradFill flip="none" rotWithShape="0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1" y="6309741"/>
            <a:ext cx="47625" cy="371475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3899"/>
            <a:ext cx="8915400" cy="365125"/>
          </a:xfrm>
        </p:spPr>
        <p:txBody>
          <a:bodyPr/>
          <a:lstStyle/>
          <a:p>
            <a:r>
              <a:rPr lang="tr-TR" sz="1100" dirty="0" smtClean="0"/>
              <a:t>http://www.mertsarica.com | http://twitter.com/mertsarica</a:t>
            </a:r>
            <a:endParaRPr lang="en-US" sz="1100" dirty="0"/>
          </a:p>
        </p:txBody>
      </p:sp>
      <p:pic>
        <p:nvPicPr>
          <p:cNvPr id="21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" y="6382461"/>
            <a:ext cx="1823360" cy="2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879" y="1482066"/>
            <a:ext cx="6570471" cy="47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1292</Words>
  <Application>Microsoft Office PowerPoint</Application>
  <PresentationFormat>On-screen Show (4:3)</PresentationFormat>
  <Paragraphs>280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Straser</dc:creator>
  <cp:lastModifiedBy>Mert</cp:lastModifiedBy>
  <cp:revision>215</cp:revision>
  <dcterms:created xsi:type="dcterms:W3CDTF">2010-11-16T17:17:44Z</dcterms:created>
  <dcterms:modified xsi:type="dcterms:W3CDTF">2012-02-25T12:51:17Z</dcterms:modified>
</cp:coreProperties>
</file>